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57" autoAdjust="0"/>
    <p:restoredTop sz="94660"/>
  </p:normalViewPr>
  <p:slideViewPr>
    <p:cSldViewPr snapToGrid="0">
      <p:cViewPr>
        <p:scale>
          <a:sx n="66" d="100"/>
          <a:sy n="66" d="100"/>
        </p:scale>
        <p:origin x="7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80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7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3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8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7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5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2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"/><Relationship Id="rId3" Type="http://schemas.openxmlformats.org/officeDocument/2006/relationships/image" Target="../media/image14.png"/><Relationship Id="rId7" Type="http://schemas.openxmlformats.org/officeDocument/2006/relationships/image" Target="../media/image18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13" Type="http://schemas.openxmlformats.org/officeDocument/2006/relationships/image" Target="../media/image48.png"/><Relationship Id="rId3" Type="http://schemas.openxmlformats.org/officeDocument/2006/relationships/image" Target="../media/image38.svg"/><Relationship Id="rId7" Type="http://schemas.openxmlformats.org/officeDocument/2006/relationships/image" Target="../media/image42.gif"/><Relationship Id="rId12" Type="http://schemas.openxmlformats.org/officeDocument/2006/relationships/image" Target="../media/image47.svg"/><Relationship Id="rId2" Type="http://schemas.openxmlformats.org/officeDocument/2006/relationships/image" Target="../media/image37.png"/><Relationship Id="rId16" Type="http://schemas.openxmlformats.org/officeDocument/2006/relationships/image" Target="../media/image5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tif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tiff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11" Type="http://schemas.openxmlformats.org/officeDocument/2006/relationships/image" Target="../media/image61.svg"/><Relationship Id="rId5" Type="http://schemas.openxmlformats.org/officeDocument/2006/relationships/image" Target="../media/image55.tiff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tiff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6" name="Picture 15" descr="Pastel colors in gradient surface design">
            <a:extLst>
              <a:ext uri="{FF2B5EF4-FFF2-40B4-BE49-F238E27FC236}">
                <a16:creationId xmlns:a16="http://schemas.microsoft.com/office/drawing/2014/main" id="{168C76DC-5808-7583-95ED-05DFE541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1906"/>
            <a:ext cx="12191999" cy="124609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74821-AFEB-462C-86FA-DC8250013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95685"/>
            <a:ext cx="8183880" cy="960120"/>
          </a:xfrm>
        </p:spPr>
        <p:txBody>
          <a:bodyPr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Yangtian Yan (System Application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Engineer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)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AB71-BCD3-E0FF-8CBE-4017EC1DB822}"/>
              </a:ext>
            </a:extLst>
          </p:cNvPr>
          <p:cNvSpPr txBox="1"/>
          <p:nvPr/>
        </p:nvSpPr>
        <p:spPr>
          <a:xfrm>
            <a:off x="160029" y="885427"/>
            <a:ext cx="11871940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rgbClr val="B1B3B3"/>
              </a:buClr>
              <a:buSzPct val="6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High-Precision Temperature Measurement System Based on ADUCM360 Integrated with Temperature Compensation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288358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040D07C1-BDE5-1EBA-6E04-655C72AFE681}"/>
              </a:ext>
            </a:extLst>
          </p:cNvPr>
          <p:cNvSpPr txBox="1">
            <a:spLocks/>
          </p:cNvSpPr>
          <p:nvPr/>
        </p:nvSpPr>
        <p:spPr>
          <a:xfrm>
            <a:off x="342900" y="219456"/>
            <a:ext cx="10287000" cy="481991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rgbClr val="0067B9"/>
                </a:gs>
                <a:gs pos="100000">
                  <a:srgbClr val="41B6E6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spc="-1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Background / RTD</a:t>
            </a:r>
            <a:endParaRPr kumimoji="0" lang="en-IE" sz="3600" b="0" i="0" u="none" strike="noStrike" kern="1200" cap="none" spc="-100" normalizeH="0" baseline="0" noProof="0" dirty="0">
              <a:ln>
                <a:noFill/>
              </a:ln>
              <a:solidFill>
                <a:srgbClr val="0067B9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06FBC-4FE0-8F8E-18D7-C8F992749463}"/>
              </a:ext>
            </a:extLst>
          </p:cNvPr>
          <p:cNvSpPr txBox="1"/>
          <p:nvPr/>
        </p:nvSpPr>
        <p:spPr>
          <a:xfrm>
            <a:off x="261953" y="1025390"/>
            <a:ext cx="6011595" cy="17491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Resistance Temperature Detector (RTD) Overview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stable, most accurate, rugged easy to connect and implement. Great temperature range -240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℃ 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650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℃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13B41F-AB0A-E6CC-C7D9-F9F6ED8A19AA}"/>
              </a:ext>
            </a:extLst>
          </p:cNvPr>
          <p:cNvSpPr txBox="1"/>
          <p:nvPr/>
        </p:nvSpPr>
        <p:spPr>
          <a:xfrm>
            <a:off x="6849139" y="3684984"/>
            <a:ext cx="5486400" cy="3733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altLang="zh-CN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 .</a:t>
            </a:r>
            <a:r>
              <a:rPr lang="zh-CN" alt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Pt100 RTD Resistance from -200</a:t>
            </a:r>
            <a:r>
              <a:rPr lang="zh-CN" alt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℃ </a:t>
            </a:r>
            <a:r>
              <a:rPr lang="en-US" altLang="zh-CN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800</a:t>
            </a:r>
            <a:r>
              <a:rPr lang="zh-CN" alt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℃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57D2B2A-4911-F079-6C08-468F42444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51" t="17477"/>
          <a:stretch/>
        </p:blipFill>
        <p:spPr>
          <a:xfrm>
            <a:off x="5559812" y="1242291"/>
            <a:ext cx="1738548" cy="18396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047280-3B0B-4723-26E1-3BF544EEFC11}"/>
                  </a:ext>
                </a:extLst>
              </p:cNvPr>
              <p:cNvSpPr txBox="1"/>
              <p:nvPr/>
            </p:nvSpPr>
            <p:spPr>
              <a:xfrm>
                <a:off x="-172684" y="2398981"/>
                <a:ext cx="6011595" cy="3672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positive temperatures:</a:t>
                </a:r>
              </a:p>
              <a:p>
                <a:pPr lvl="1">
                  <a:spcBef>
                    <a:spcPts val="5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negative temperatures from -200</a:t>
                </a:r>
                <a:r>
                  <a:rPr lang="zh-CN" alt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℃ </a:t>
                </a: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~ 0</a:t>
                </a:r>
                <a:r>
                  <a:rPr lang="zh-CN" alt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℃</a:t>
                </a: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×[1+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−100)]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coefficients in the CVD equations are defined by IEC-60751 standard.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resistance of RTD at 0</a:t>
                </a:r>
                <a:r>
                  <a:rPr lang="zh-CN" alt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℃</a:t>
                </a: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For a European standard, the coefficients are as follows:</a:t>
                </a:r>
              </a:p>
              <a:p>
                <a:pPr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 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=3.9083×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=−5.775×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=−4.183×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047280-3B0B-4723-26E1-3BF544EEF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684" y="2398981"/>
                <a:ext cx="6011595" cy="3672800"/>
              </a:xfrm>
              <a:prstGeom prst="rect">
                <a:avLst/>
              </a:prstGeom>
              <a:blipFill>
                <a:blip r:embed="rId3"/>
                <a:stretch>
                  <a:fillRect t="-997" r="-1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2F159FEF-3749-7EE9-FC77-E58F3315F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7"/>
          <a:stretch>
            <a:fillRect/>
          </a:stretch>
        </p:blipFill>
        <p:spPr bwMode="auto">
          <a:xfrm>
            <a:off x="7320211" y="1182864"/>
            <a:ext cx="4392017" cy="243223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58C60A14-D2B6-FC14-10E8-AD2669EC33EA}"/>
              </a:ext>
            </a:extLst>
          </p:cNvPr>
          <p:cNvSpPr/>
          <p:nvPr/>
        </p:nvSpPr>
        <p:spPr>
          <a:xfrm>
            <a:off x="4060873" y="5273412"/>
            <a:ext cx="3556076" cy="366246"/>
          </a:xfrm>
          <a:prstGeom prst="rightArrow">
            <a:avLst/>
          </a:prstGeom>
          <a:solidFill>
            <a:srgbClr val="41B6E6"/>
          </a:solidFill>
          <a:ln w="9525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2EF2A6-9764-8D10-C39D-25CBF91CF5E3}"/>
              </a:ext>
            </a:extLst>
          </p:cNvPr>
          <p:cNvSpPr txBox="1"/>
          <p:nvPr/>
        </p:nvSpPr>
        <p:spPr>
          <a:xfrm>
            <a:off x="7825563" y="52734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1000"/>
              </a:spcBef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ΔT=ΔR/0.385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E0EA63-CEBB-A2E3-B521-188943F0302E}"/>
              </a:ext>
            </a:extLst>
          </p:cNvPr>
          <p:cNvSpPr txBox="1"/>
          <p:nvPr/>
        </p:nvSpPr>
        <p:spPr>
          <a:xfrm>
            <a:off x="7845927" y="4884528"/>
            <a:ext cx="3393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Approximate Expression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8B88F7-B389-F4F9-5657-083D67E3F15E}"/>
              </a:ext>
            </a:extLst>
          </p:cNvPr>
          <p:cNvSpPr txBox="1"/>
          <p:nvPr/>
        </p:nvSpPr>
        <p:spPr>
          <a:xfrm>
            <a:off x="4237113" y="5740497"/>
            <a:ext cx="6095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represents the measuring temperature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ΔT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 the change of measuring temperature value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8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53E09089-4CB1-289E-FC84-9C5A160FCE8C}"/>
              </a:ext>
            </a:extLst>
          </p:cNvPr>
          <p:cNvSpPr txBox="1">
            <a:spLocks/>
          </p:cNvSpPr>
          <p:nvPr/>
        </p:nvSpPr>
        <p:spPr>
          <a:xfrm>
            <a:off x="342900" y="219456"/>
            <a:ext cx="10287000" cy="481991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rgbClr val="0067B9"/>
                </a:gs>
                <a:gs pos="100000">
                  <a:srgbClr val="41B6E6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spc="-1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System configuration / Parameter selection</a:t>
            </a:r>
            <a:endParaRPr kumimoji="0" lang="en-IE" sz="3600" b="0" i="0" u="none" strike="noStrike" kern="1200" cap="none" spc="-100" normalizeH="0" baseline="0" noProof="0" dirty="0">
              <a:ln>
                <a:noFill/>
              </a:ln>
              <a:solidFill>
                <a:srgbClr val="0067B9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7D3AE2-74CA-D4F1-85F1-1055D1FA2B55}"/>
              </a:ext>
            </a:extLst>
          </p:cNvPr>
          <p:cNvSpPr txBox="1"/>
          <p:nvPr/>
        </p:nvSpPr>
        <p:spPr>
          <a:xfrm>
            <a:off x="79476" y="846599"/>
            <a:ext cx="9457292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RTD 4-Wire Configuration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6069BA-93B8-44EF-06C6-5D608411EEAF}"/>
                  </a:ext>
                </a:extLst>
              </p:cNvPr>
              <p:cNvSpPr txBox="1"/>
              <p:nvPr/>
            </p:nvSpPr>
            <p:spPr>
              <a:xfrm>
                <a:off x="185306" y="1959667"/>
                <a:ext cx="4491601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𝐸𝑅𝑅𝑂𝑅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𝑅𝑇𝐷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𝐴𝐼𝑁𝑀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𝑅𝐸𝐹𝐼𝑁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𝐸𝑋𝐶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𝐴𝐼𝑁𝑃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𝐴𝐼𝑁𝑀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𝑅𝐸𝐹𝐼𝑁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𝑅𝑇𝐷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6069BA-93B8-44EF-06C6-5D60841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6" y="1959667"/>
                <a:ext cx="4491601" cy="502412"/>
              </a:xfrm>
              <a:prstGeom prst="rect">
                <a:avLst/>
              </a:prstGeom>
              <a:blipFill>
                <a:blip r:embed="rId2"/>
                <a:stretch>
                  <a:fillRect l="-2578" r="-23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A3166D-B303-E761-14C7-788E715DCBB9}"/>
                  </a:ext>
                </a:extLst>
              </p:cNvPr>
              <p:cNvSpPr txBox="1"/>
              <p:nvPr/>
            </p:nvSpPr>
            <p:spPr>
              <a:xfrm>
                <a:off x="185305" y="2533748"/>
                <a:ext cx="4491601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𝐸𝑅𝑅𝑂𝑅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𝐸𝑅𝑅𝑂𝑅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0.385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A3166D-B303-E761-14C7-788E715DC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5" y="2533748"/>
                <a:ext cx="4491601" cy="502412"/>
              </a:xfrm>
              <a:prstGeom prst="rect">
                <a:avLst/>
              </a:prstGeom>
              <a:blipFill>
                <a:blip r:embed="rId3"/>
                <a:stretch>
                  <a:fillRect l="-2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E3071B-04EB-E2E5-BBFA-5E885C2B544E}"/>
                  </a:ext>
                </a:extLst>
              </p:cNvPr>
              <p:cNvSpPr txBox="1"/>
              <p:nvPr/>
            </p:nvSpPr>
            <p:spPr>
              <a:xfrm>
                <a:off x="185306" y="1383515"/>
                <a:ext cx="5475194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𝑀𝑅𝑇𝐷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𝑅𝑇𝐷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𝐸𝑋𝐶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𝐴𝐼𝑁𝑃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𝐸𝑋𝐶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𝐴𝐼𝑁𝑃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𝐴𝐼𝑁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𝑅𝐸𝐹𝐼𝑁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𝑅𝑇𝐷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E3071B-04EB-E2E5-BBFA-5E885C2B5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6" y="1383515"/>
                <a:ext cx="5475194" cy="502412"/>
              </a:xfrm>
              <a:prstGeom prst="rect">
                <a:avLst/>
              </a:prstGeom>
              <a:blipFill>
                <a:blip r:embed="rId4"/>
                <a:stretch>
                  <a:fillRect l="-2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25FCD1E7-45FB-801D-A444-DB8D9F559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00" y="2211946"/>
            <a:ext cx="3124684" cy="278966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6D7EE9-EFFC-AC59-0D33-AD7FC141F8CA}"/>
                  </a:ext>
                </a:extLst>
              </p:cNvPr>
              <p:cNvSpPr txBox="1"/>
              <p:nvPr/>
            </p:nvSpPr>
            <p:spPr>
              <a:xfrm>
                <a:off x="226511" y="3413260"/>
                <a:ext cx="2608729" cy="461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𝑅𝑇𝐷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𝑅𝑇𝐷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𝐸𝑥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6D7EE9-EFFC-AC59-0D33-AD7FC141F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11" y="3413260"/>
                <a:ext cx="2608729" cy="461664"/>
              </a:xfrm>
              <a:prstGeom prst="rect">
                <a:avLst/>
              </a:prstGeom>
              <a:blipFill>
                <a:blip r:embed="rId6"/>
                <a:stretch>
                  <a:fillRect l="-4439" t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55E932-3D92-4A29-A34A-E114F96EC99C}"/>
                  </a:ext>
                </a:extLst>
              </p:cNvPr>
              <p:cNvSpPr txBox="1"/>
              <p:nvPr/>
            </p:nvSpPr>
            <p:spPr>
              <a:xfrm>
                <a:off x="2407155" y="3421410"/>
                <a:ext cx="2374334" cy="269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𝑅𝑒𝑓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𝑅𝑒𝑓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𝐸𝑥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55E932-3D92-4A29-A34A-E114F96EC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155" y="3421410"/>
                <a:ext cx="2374334" cy="269759"/>
              </a:xfrm>
              <a:prstGeom prst="rect">
                <a:avLst/>
              </a:prstGeom>
              <a:blipFill>
                <a:blip r:embed="rId7"/>
                <a:stretch>
                  <a:fillRect l="-4884" t="-6667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ED7C629-3E16-738E-AB97-F284D200643D}"/>
                  </a:ext>
                </a:extLst>
              </p:cNvPr>
              <p:cNvSpPr txBox="1"/>
              <p:nvPr/>
            </p:nvSpPr>
            <p:spPr>
              <a:xfrm>
                <a:off x="226017" y="3808346"/>
                <a:ext cx="3031035" cy="461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𝑅𝑇𝐷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𝑅𝑒𝑓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𝑅𝑇𝐷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𝐸𝑥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𝑅𝑒𝑓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𝐸𝑥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𝐶𝑜𝑑𝑒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𝑅𝑇𝐷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𝐶𝑜𝑑𝑒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𝐴𝐷𝐶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𝐹𝑢𝑙𝑙𝑠𝑐𝑎𝑙𝑒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ED7C629-3E16-738E-AB97-F284D2006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17" y="3808346"/>
                <a:ext cx="3031035" cy="461664"/>
              </a:xfrm>
              <a:prstGeom prst="rect">
                <a:avLst/>
              </a:prstGeom>
              <a:blipFill>
                <a:blip r:embed="rId8"/>
                <a:stretch>
                  <a:fillRect l="-3823" t="-2667" r="-18310" b="-1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7A2E73A-2D41-9AE9-D928-7AA914EAF182}"/>
                  </a:ext>
                </a:extLst>
              </p:cNvPr>
              <p:cNvSpPr txBox="1"/>
              <p:nvPr/>
            </p:nvSpPr>
            <p:spPr>
              <a:xfrm>
                <a:off x="3878035" y="3773699"/>
                <a:ext cx="2608729" cy="461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𝑅𝑇𝐷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𝐶𝑜𝑑𝑒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𝑅𝑇𝐷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𝑅𝑒𝑓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𝐶𝑜𝑑𝑒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𝐴𝐷𝐶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𝐹𝑢𝑙𝑙𝑠𝑐𝑎𝑙𝑒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7A2E73A-2D41-9AE9-D928-7AA914EA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035" y="3773699"/>
                <a:ext cx="2608729" cy="461664"/>
              </a:xfrm>
              <a:prstGeom prst="rect">
                <a:avLst/>
              </a:prstGeom>
              <a:blipFill>
                <a:blip r:embed="rId9"/>
                <a:stretch>
                  <a:fillRect l="-4439" t="-1316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CD04A80-83B1-CCC5-BBF9-070C8DABB95C}"/>
              </a:ext>
            </a:extLst>
          </p:cNvPr>
          <p:cNvSpPr txBox="1"/>
          <p:nvPr/>
        </p:nvSpPr>
        <p:spPr>
          <a:xfrm>
            <a:off x="28575" y="3004194"/>
            <a:ext cx="5196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he </a:t>
            </a:r>
            <a:r>
              <a:rPr lang="en-US" altLang="zh-CN" kern="100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ratiometric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measurement method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36F3419-2046-6EF3-27F1-FB5A1EB04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35941"/>
              </p:ext>
            </p:extLst>
          </p:nvPr>
        </p:nvGraphicFramePr>
        <p:xfrm>
          <a:off x="28575" y="4376180"/>
          <a:ext cx="6887291" cy="2155006"/>
        </p:xfrm>
        <a:graphic>
          <a:graphicData uri="http://schemas.openxmlformats.org/drawingml/2006/table">
            <a:tbl>
              <a:tblPr firstRow="1" firstCol="1" bandRow="1"/>
              <a:tblGrid>
                <a:gridCol w="2037106">
                  <a:extLst>
                    <a:ext uri="{9D8B030D-6E8A-4147-A177-3AD203B41FA5}">
                      <a16:colId xmlns:a16="http://schemas.microsoft.com/office/drawing/2014/main" val="3037787574"/>
                    </a:ext>
                  </a:extLst>
                </a:gridCol>
                <a:gridCol w="4850185">
                  <a:extLst>
                    <a:ext uri="{9D8B030D-6E8A-4147-A177-3AD203B41FA5}">
                      <a16:colId xmlns:a16="http://schemas.microsoft.com/office/drawing/2014/main" val="2435299023"/>
                    </a:ext>
                  </a:extLst>
                </a:gridCol>
              </a:tblGrid>
              <a:tr h="253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feature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Configuration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79817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External Reference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Enable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062054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VREF+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Selected as buffer inputs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66682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VREF-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Selected as buffer inputs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501631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Headroom Resistor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150Ω(0.1% 10PPM/℃)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578243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Reference Resistor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2.5kΩ(0.1% 10PPM/℃)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32023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ADC Mode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 Timer trigger single ADC conversion mode /ADC DMA mode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405149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2982E154-BB3E-EF28-EF1C-7556566F3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1205"/>
              </p:ext>
            </p:extLst>
          </p:nvPr>
        </p:nvGraphicFramePr>
        <p:xfrm>
          <a:off x="6966767" y="5318248"/>
          <a:ext cx="5155580" cy="1204030"/>
        </p:xfrm>
        <a:graphic>
          <a:graphicData uri="http://schemas.openxmlformats.org/drawingml/2006/table">
            <a:tbl>
              <a:tblPr firstRow="1" firstCol="1" bandRow="1"/>
              <a:tblGrid>
                <a:gridCol w="1531822">
                  <a:extLst>
                    <a:ext uri="{9D8B030D-6E8A-4147-A177-3AD203B41FA5}">
                      <a16:colId xmlns:a16="http://schemas.microsoft.com/office/drawing/2014/main" val="3037787574"/>
                    </a:ext>
                  </a:extLst>
                </a:gridCol>
                <a:gridCol w="3623758">
                  <a:extLst>
                    <a:ext uri="{9D8B030D-6E8A-4147-A177-3AD203B41FA5}">
                      <a16:colId xmlns:a16="http://schemas.microsoft.com/office/drawing/2014/main" val="2435299023"/>
                    </a:ext>
                  </a:extLst>
                </a:gridCol>
              </a:tblGrid>
              <a:tr h="253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feature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Configuration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79817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Gain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062054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Filter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Sin3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66682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Current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1mA/50uA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40514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DB35CEE-3E65-5AB9-3542-A5C8E7F471ED}"/>
              </a:ext>
            </a:extLst>
          </p:cNvPr>
          <p:cNvSpPr txBox="1"/>
          <p:nvPr/>
        </p:nvSpPr>
        <p:spPr>
          <a:xfrm>
            <a:off x="9999203" y="3505592"/>
            <a:ext cx="144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ADUCM360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0CF012-9A2A-E97C-9B99-BA76FCE805F9}"/>
              </a:ext>
            </a:extLst>
          </p:cNvPr>
          <p:cNvSpPr txBox="1"/>
          <p:nvPr/>
        </p:nvSpPr>
        <p:spPr>
          <a:xfrm>
            <a:off x="6966768" y="779422"/>
            <a:ext cx="51555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“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Select and Design the Best RTD Temperature Sensing System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r>
              <a:rPr lang="en-US" i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“ Thermistor-Based Temperature Sensing System—Part 1: Design Challenges and Circuit Configuration ”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01C0BB0-0A37-9194-B08C-75C064CFC4AA}"/>
              </a:ext>
            </a:extLst>
          </p:cNvPr>
          <p:cNvCxnSpPr>
            <a:cxnSpLocks/>
          </p:cNvCxnSpPr>
          <p:nvPr/>
        </p:nvCxnSpPr>
        <p:spPr>
          <a:xfrm flipV="1">
            <a:off x="6966767" y="770341"/>
            <a:ext cx="0" cy="4306484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4EB3612-FD81-995A-95DC-3731151300C5}"/>
              </a:ext>
            </a:extLst>
          </p:cNvPr>
          <p:cNvCxnSpPr>
            <a:cxnSpLocks/>
          </p:cNvCxnSpPr>
          <p:nvPr/>
        </p:nvCxnSpPr>
        <p:spPr>
          <a:xfrm flipH="1">
            <a:off x="6966767" y="5076825"/>
            <a:ext cx="5225233" cy="0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7717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1AB34801-E2B1-2E5C-69A8-8F55F834C03A}"/>
              </a:ext>
            </a:extLst>
          </p:cNvPr>
          <p:cNvGrpSpPr/>
          <p:nvPr/>
        </p:nvGrpSpPr>
        <p:grpSpPr>
          <a:xfrm>
            <a:off x="-27363" y="723877"/>
            <a:ext cx="4395255" cy="1774664"/>
            <a:chOff x="4957010" y="1020884"/>
            <a:chExt cx="6088185" cy="2667137"/>
          </a:xfrm>
        </p:grpSpPr>
        <p:pic>
          <p:nvPicPr>
            <p:cNvPr id="63" name="Picture 62" descr="Table&#10;&#10;Description automatically generated">
              <a:extLst>
                <a:ext uri="{FF2B5EF4-FFF2-40B4-BE49-F238E27FC236}">
                  <a16:creationId xmlns:a16="http://schemas.microsoft.com/office/drawing/2014/main" id="{71C04B41-E419-0A8A-39A2-A85ACE783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1744" y="1020884"/>
              <a:ext cx="6007409" cy="266713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615345D-63E0-0B3B-3EE0-BC2F8BEF722B}"/>
                </a:ext>
              </a:extLst>
            </p:cNvPr>
            <p:cNvSpPr txBox="1"/>
            <p:nvPr/>
          </p:nvSpPr>
          <p:spPr>
            <a:xfrm>
              <a:off x="4957010" y="1640101"/>
              <a:ext cx="6088185" cy="1502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228600" indent="-228600" defTabSz="457200">
                <a:spcBef>
                  <a:spcPts val="1000"/>
                </a:spcBef>
                <a:buClr>
                  <a:srgbClr val="1E4056"/>
                </a:buClr>
                <a:buSzPct val="75000"/>
                <a:buFont typeface="Barlow"/>
                <a:buChar char="►"/>
              </a:pPr>
              <a:endParaRPr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5" name="Title 1">
            <a:extLst>
              <a:ext uri="{FF2B5EF4-FFF2-40B4-BE49-F238E27FC236}">
                <a16:creationId xmlns:a16="http://schemas.microsoft.com/office/drawing/2014/main" id="{FA8F1E60-C997-9804-0736-467F99443A38}"/>
              </a:ext>
            </a:extLst>
          </p:cNvPr>
          <p:cNvSpPr txBox="1">
            <a:spLocks/>
          </p:cNvSpPr>
          <p:nvPr/>
        </p:nvSpPr>
        <p:spPr>
          <a:xfrm>
            <a:off x="163631" y="211955"/>
            <a:ext cx="12028369" cy="481991"/>
          </a:xfrm>
          <a:prstGeom prst="callout1">
            <a:avLst>
              <a:gd name="adj1" fmla="val 103511"/>
              <a:gd name="adj2" fmla="val 99836"/>
              <a:gd name="adj3" fmla="val 99550"/>
              <a:gd name="adj4" fmla="val -1349"/>
            </a:avLst>
          </a:prstGeom>
          <a:noFill/>
          <a:ln w="50800">
            <a:gradFill flip="none" rotWithShape="1">
              <a:gsLst>
                <a:gs pos="0">
                  <a:srgbClr val="0067B9"/>
                </a:gs>
                <a:gs pos="100000">
                  <a:srgbClr val="41B6E6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spc="-1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Calibration M</a:t>
            </a:r>
            <a:r>
              <a:rPr kumimoji="0" lang="en-IE" altLang="zh-CN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easurement</a:t>
            </a:r>
            <a:r>
              <a:rPr kumimoji="0" lang="en-IE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/ Comparison of </a:t>
            </a:r>
            <a:r>
              <a:rPr kumimoji="0" lang="en-IE" altLang="zh-CN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different </a:t>
            </a:r>
            <a:r>
              <a:rPr kumimoji="0" lang="en-IE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Solutions</a:t>
            </a:r>
            <a:endParaRPr kumimoji="0" lang="en-IE" sz="3600" b="0" i="0" u="none" strike="noStrike" kern="1200" cap="none" spc="-100" normalizeH="0" baseline="0" noProof="0" dirty="0">
              <a:ln>
                <a:noFill/>
              </a:ln>
              <a:solidFill>
                <a:srgbClr val="0067B9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9519728-72EB-DA03-D655-562E123E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325" y="723877"/>
            <a:ext cx="3640064" cy="184964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FABBD5-3978-65EB-660A-B9B5592AB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240" y="4267677"/>
            <a:ext cx="1917939" cy="207261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F48DFC9-5106-E2D1-BC2C-1A34B7D6ED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4" t="1741" r="8322" b="11996"/>
          <a:stretch/>
        </p:blipFill>
        <p:spPr>
          <a:xfrm>
            <a:off x="9464765" y="790393"/>
            <a:ext cx="2550260" cy="1987539"/>
          </a:xfrm>
          <a:prstGeom prst="rect">
            <a:avLst/>
          </a:prstGeom>
        </p:spPr>
      </p:pic>
      <p:pic>
        <p:nvPicPr>
          <p:cNvPr id="69" name="Picture 6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2B57B0D-79A3-7C94-AB72-A5251BD1E0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7" t="2462" r="7632" b="3145"/>
          <a:stretch/>
        </p:blipFill>
        <p:spPr>
          <a:xfrm>
            <a:off x="58442" y="2523342"/>
            <a:ext cx="3241741" cy="1885199"/>
          </a:xfrm>
          <a:prstGeom prst="rect">
            <a:avLst/>
          </a:prstGeom>
        </p:spPr>
      </p:pic>
      <p:pic>
        <p:nvPicPr>
          <p:cNvPr id="70" name="Picture 6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8B738FA3-EC52-5F1A-0F56-54475C9964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16" t="3806" r="8077" b="1782"/>
          <a:stretch/>
        </p:blipFill>
        <p:spPr>
          <a:xfrm>
            <a:off x="3618732" y="2573518"/>
            <a:ext cx="3241741" cy="1897770"/>
          </a:xfrm>
          <a:prstGeom prst="rect">
            <a:avLst/>
          </a:prstGeom>
        </p:spPr>
      </p:pic>
      <p:pic>
        <p:nvPicPr>
          <p:cNvPr id="71" name="Picture 70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B5577C4-1931-C84B-3171-29A733472B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39" t="3269" r="8996" b="1486"/>
          <a:stretch/>
        </p:blipFill>
        <p:spPr>
          <a:xfrm>
            <a:off x="3682914" y="4659254"/>
            <a:ext cx="3177559" cy="1917739"/>
          </a:xfrm>
          <a:prstGeom prst="rect">
            <a:avLst/>
          </a:prstGeom>
        </p:spPr>
      </p:pic>
      <p:pic>
        <p:nvPicPr>
          <p:cNvPr id="72" name="Picture 71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CB3C76FD-DBD5-BB80-7197-4D6280E6C1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06" t="4085" r="8789" b="2430"/>
          <a:stretch/>
        </p:blipFill>
        <p:spPr>
          <a:xfrm>
            <a:off x="96103" y="4644793"/>
            <a:ext cx="3166420" cy="187261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4B36CDD-1482-6B07-CC12-89229BF12CE7}"/>
              </a:ext>
            </a:extLst>
          </p:cNvPr>
          <p:cNvSpPr txBox="1"/>
          <p:nvPr/>
        </p:nvSpPr>
        <p:spPr>
          <a:xfrm>
            <a:off x="7061231" y="3365401"/>
            <a:ext cx="1969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Test Result (1mA)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5D0550-CDAF-B60D-5813-DB94D03E38B1}"/>
              </a:ext>
            </a:extLst>
          </p:cNvPr>
          <p:cNvSpPr txBox="1"/>
          <p:nvPr/>
        </p:nvSpPr>
        <p:spPr>
          <a:xfrm>
            <a:off x="6825175" y="5126274"/>
            <a:ext cx="2729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Comparison of Test result (1mA) and measurement result of CN0221 (200uA)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53DDD4-4038-9765-F0FE-DFB30165CEF2}"/>
              </a:ext>
            </a:extLst>
          </p:cNvPr>
          <p:cNvCxnSpPr>
            <a:cxnSpLocks/>
          </p:cNvCxnSpPr>
          <p:nvPr/>
        </p:nvCxnSpPr>
        <p:spPr>
          <a:xfrm flipH="1">
            <a:off x="1" y="4528438"/>
            <a:ext cx="9415848" cy="0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2E6A773-91F0-D91A-AB44-7B68C01F296F}"/>
              </a:ext>
            </a:extLst>
          </p:cNvPr>
          <p:cNvCxnSpPr>
            <a:cxnSpLocks/>
          </p:cNvCxnSpPr>
          <p:nvPr/>
        </p:nvCxnSpPr>
        <p:spPr>
          <a:xfrm flipH="1" flipV="1">
            <a:off x="1" y="2447296"/>
            <a:ext cx="9415848" cy="6245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F106466-8131-964D-9DA0-2B39CA40EBE6}"/>
              </a:ext>
            </a:extLst>
          </p:cNvPr>
          <p:cNvSpPr txBox="1"/>
          <p:nvPr/>
        </p:nvSpPr>
        <p:spPr>
          <a:xfrm>
            <a:off x="7682597" y="1135370"/>
            <a:ext cx="1695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Test Equipment</a:t>
            </a:r>
          </a:p>
          <a:p>
            <a:pPr algn="ctr"/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FLUKE 7625A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1DFD5A-92AF-77D9-7299-9CFAE3E7DCF9}"/>
              </a:ext>
            </a:extLst>
          </p:cNvPr>
          <p:cNvSpPr txBox="1"/>
          <p:nvPr/>
        </p:nvSpPr>
        <p:spPr>
          <a:xfrm>
            <a:off x="9610595" y="3286114"/>
            <a:ext cx="2424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 schematic and test result of Demo CN0221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FBE62CA-F258-A728-D901-BD16563E62CE}"/>
              </a:ext>
            </a:extLst>
          </p:cNvPr>
          <p:cNvCxnSpPr/>
          <p:nvPr/>
        </p:nvCxnSpPr>
        <p:spPr>
          <a:xfrm>
            <a:off x="3874295" y="3819986"/>
            <a:ext cx="2915162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9C3FC2A-5DCB-B771-DBFD-5A9907EDD7DF}"/>
              </a:ext>
            </a:extLst>
          </p:cNvPr>
          <p:cNvCxnSpPr/>
          <p:nvPr/>
        </p:nvCxnSpPr>
        <p:spPr>
          <a:xfrm>
            <a:off x="316706" y="3786648"/>
            <a:ext cx="2915162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C0AD9F4-A77A-3207-2E0F-D374B47D5103}"/>
              </a:ext>
            </a:extLst>
          </p:cNvPr>
          <p:cNvCxnSpPr/>
          <p:nvPr/>
        </p:nvCxnSpPr>
        <p:spPr>
          <a:xfrm>
            <a:off x="3910013" y="5015374"/>
            <a:ext cx="2915162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7F621A-6B71-0ED6-4D21-8B94A25BE8F9}"/>
              </a:ext>
            </a:extLst>
          </p:cNvPr>
          <p:cNvCxnSpPr/>
          <p:nvPr/>
        </p:nvCxnSpPr>
        <p:spPr>
          <a:xfrm>
            <a:off x="316706" y="5058698"/>
            <a:ext cx="2915162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6574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>
            <a:extLst>
              <a:ext uri="{FF2B5EF4-FFF2-40B4-BE49-F238E27FC236}">
                <a16:creationId xmlns:a16="http://schemas.microsoft.com/office/drawing/2014/main" id="{04383266-BF87-45C8-4CDC-7A289EE2A99F}"/>
              </a:ext>
            </a:extLst>
          </p:cNvPr>
          <p:cNvSpPr txBox="1">
            <a:spLocks/>
          </p:cNvSpPr>
          <p:nvPr/>
        </p:nvSpPr>
        <p:spPr>
          <a:xfrm>
            <a:off x="342900" y="219456"/>
            <a:ext cx="10187940" cy="481991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rgbClr val="0067B9"/>
                </a:gs>
                <a:gs pos="100000">
                  <a:srgbClr val="41B6E6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spc="-1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RTD Measurement </a:t>
            </a:r>
            <a:r>
              <a:rPr kumimoji="0" lang="en-IE" altLang="zh-CN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/ </a:t>
            </a:r>
            <a:r>
              <a:rPr kumimoji="0" lang="en-IE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</a:t>
            </a:r>
            <a:r>
              <a:rPr kumimoji="0" lang="en-IE" altLang="zh-CN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elf-heating Calculation</a:t>
            </a:r>
            <a:endParaRPr kumimoji="0" lang="en-IE" sz="3600" b="0" i="0" u="none" strike="noStrike" kern="1200" cap="none" spc="-100" normalizeH="0" baseline="0" noProof="0" dirty="0">
              <a:ln>
                <a:noFill/>
              </a:ln>
              <a:solidFill>
                <a:srgbClr val="0067B9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75E673F-20FC-3718-F799-6A10B4F68610}"/>
              </a:ext>
            </a:extLst>
          </p:cNvPr>
          <p:cNvSpPr txBox="1"/>
          <p:nvPr/>
        </p:nvSpPr>
        <p:spPr>
          <a:xfrm>
            <a:off x="79476" y="638851"/>
            <a:ext cx="9457292" cy="8803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altLang="zh-CN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 1mA/50uA Excitation Current with Class AA RTD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measure the</a:t>
            </a: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water temperature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E6FCDAE-9922-ED14-A45A-E8491CF322E2}"/>
              </a:ext>
            </a:extLst>
          </p:cNvPr>
          <p:cNvSpPr txBox="1"/>
          <p:nvPr/>
        </p:nvSpPr>
        <p:spPr>
          <a:xfrm>
            <a:off x="5850818" y="759930"/>
            <a:ext cx="63411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designing a multi-physics coupling model involving fluid dynamics, fluid-solid heat transfer, and electrothermal processes, we can compute and predict the temperature rise of the RTD resistor.“</a:t>
            </a:r>
          </a:p>
          <a:p>
            <a:pPr algn="just"/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temperature/heat transfer field governing equation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FF579B-5B24-E3FB-093F-0B0A3C333095}"/>
              </a:ext>
            </a:extLst>
          </p:cNvPr>
          <p:cNvCxnSpPr>
            <a:cxnSpLocks/>
          </p:cNvCxnSpPr>
          <p:nvPr/>
        </p:nvCxnSpPr>
        <p:spPr>
          <a:xfrm flipH="1" flipV="1">
            <a:off x="5850816" y="759644"/>
            <a:ext cx="1" cy="5815857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A7B66C27-9794-E63A-6AE5-4C35F1A60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692892"/>
              </p:ext>
            </p:extLst>
          </p:nvPr>
        </p:nvGraphicFramePr>
        <p:xfrm>
          <a:off x="185304" y="1644518"/>
          <a:ext cx="5503225" cy="704768"/>
        </p:xfrm>
        <a:graphic>
          <a:graphicData uri="http://schemas.openxmlformats.org/drawingml/2006/table">
            <a:tbl>
              <a:tblPr firstRow="1" firstCol="1" bandRow="1"/>
              <a:tblGrid>
                <a:gridCol w="1185959">
                  <a:extLst>
                    <a:ext uri="{9D8B030D-6E8A-4147-A177-3AD203B41FA5}">
                      <a16:colId xmlns:a16="http://schemas.microsoft.com/office/drawing/2014/main" val="3037787574"/>
                    </a:ext>
                  </a:extLst>
                </a:gridCol>
                <a:gridCol w="2825352">
                  <a:extLst>
                    <a:ext uri="{9D8B030D-6E8A-4147-A177-3AD203B41FA5}">
                      <a16:colId xmlns:a16="http://schemas.microsoft.com/office/drawing/2014/main" val="2435299023"/>
                    </a:ext>
                  </a:extLst>
                </a:gridCol>
                <a:gridCol w="1491914">
                  <a:extLst>
                    <a:ext uri="{9D8B030D-6E8A-4147-A177-3AD203B41FA5}">
                      <a16:colId xmlns:a16="http://schemas.microsoft.com/office/drawing/2014/main" val="1226894959"/>
                    </a:ext>
                  </a:extLst>
                </a:gridCol>
              </a:tblGrid>
              <a:tr h="1248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Current value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Configuration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Reference voltage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79817"/>
                  </a:ext>
                </a:extLst>
              </a:tr>
              <a:tr h="249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mA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G</a:t>
                      </a: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ain=4</a:t>
                      </a:r>
                      <a:r>
                        <a:rPr lang="zh-CN" alt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，</a:t>
                      </a: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reference resistor=2.5kΩ,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2.5V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06205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50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uA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G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ain=128,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reference resistor=50k</a:t>
                      </a:r>
                      <a:r>
                        <a:rPr lang="el-GR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Ω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2.5V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405149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D56E346B-E9C0-0495-012E-9DF523179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800275"/>
              </p:ext>
            </p:extLst>
          </p:nvPr>
        </p:nvGraphicFramePr>
        <p:xfrm>
          <a:off x="185303" y="5574072"/>
          <a:ext cx="5503225" cy="774264"/>
        </p:xfrm>
        <a:graphic>
          <a:graphicData uri="http://schemas.openxmlformats.org/drawingml/2006/table">
            <a:tbl>
              <a:tblPr firstRow="1" firstCol="1" bandRow="1"/>
              <a:tblGrid>
                <a:gridCol w="1635113">
                  <a:extLst>
                    <a:ext uri="{9D8B030D-6E8A-4147-A177-3AD203B41FA5}">
                      <a16:colId xmlns:a16="http://schemas.microsoft.com/office/drawing/2014/main" val="3037787574"/>
                    </a:ext>
                  </a:extLst>
                </a:gridCol>
                <a:gridCol w="2389634">
                  <a:extLst>
                    <a:ext uri="{9D8B030D-6E8A-4147-A177-3AD203B41FA5}">
                      <a16:colId xmlns:a16="http://schemas.microsoft.com/office/drawing/2014/main" val="2435299023"/>
                    </a:ext>
                  </a:extLst>
                </a:gridCol>
                <a:gridCol w="1478478">
                  <a:extLst>
                    <a:ext uri="{9D8B030D-6E8A-4147-A177-3AD203B41FA5}">
                      <a16:colId xmlns:a16="http://schemas.microsoft.com/office/drawing/2014/main" val="2458228187"/>
                    </a:ext>
                  </a:extLst>
                </a:gridCol>
              </a:tblGrid>
              <a:tr h="2198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Current value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Maximum measurement error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Self-heating error</a:t>
                      </a: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79817"/>
                  </a:ext>
                </a:extLst>
              </a:tr>
              <a:tr h="109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mA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0.0799</a:t>
                      </a:r>
                      <a:r>
                        <a:rPr lang="zh-CN" alt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℃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0.051</a:t>
                      </a:r>
                      <a:r>
                        <a:rPr lang="zh-CN" alt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℃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062054"/>
                  </a:ext>
                </a:extLst>
              </a:tr>
              <a:tr h="3169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50</a:t>
                      </a: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uA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0.196</a:t>
                      </a:r>
                      <a:r>
                        <a:rPr lang="zh-CN" alt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℃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arlow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0.015</a:t>
                      </a:r>
                      <a:r>
                        <a:rPr lang="zh-CN" altLang="en-US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℃</a:t>
                      </a:r>
                      <a:endParaRPr 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405149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6AFF45C6-FDAE-9D9F-62AF-2E226A013572}"/>
              </a:ext>
            </a:extLst>
          </p:cNvPr>
          <p:cNvSpPr txBox="1"/>
          <p:nvPr/>
        </p:nvSpPr>
        <p:spPr>
          <a:xfrm>
            <a:off x="180015" y="5032843"/>
            <a:ext cx="9457292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error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12E1FE5-21D3-2DD8-F7C9-E624AD68635C}"/>
                  </a:ext>
                </a:extLst>
              </p:cNvPr>
              <p:cNvSpPr txBox="1"/>
              <p:nvPr/>
            </p:nvSpPr>
            <p:spPr>
              <a:xfrm>
                <a:off x="6096004" y="2180224"/>
                <a:ext cx="7371713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𝑡𝑒𝑑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12E1FE5-21D3-2DD8-F7C9-E624AD686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4" y="2180224"/>
                <a:ext cx="7371713" cy="502412"/>
              </a:xfrm>
              <a:prstGeom prst="rect">
                <a:avLst/>
              </a:prstGeom>
              <a:blipFill>
                <a:blip r:embed="rId2"/>
                <a:stretch>
                  <a:fillRect l="-1572" t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521B2FD-DE1D-5EA2-9F07-0254479082FE}"/>
                  </a:ext>
                </a:extLst>
              </p:cNvPr>
              <p:cNvSpPr txBox="1"/>
              <p:nvPr/>
            </p:nvSpPr>
            <p:spPr>
              <a:xfrm>
                <a:off x="6120511" y="4224328"/>
                <a:ext cx="7371713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endPara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521B2FD-DE1D-5EA2-9F07-025447908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511" y="4224328"/>
                <a:ext cx="7371713" cy="502412"/>
              </a:xfrm>
              <a:prstGeom prst="rect">
                <a:avLst/>
              </a:prstGeom>
              <a:blipFill>
                <a:blip r:embed="rId3"/>
                <a:stretch>
                  <a:fillRect l="-1572" t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9697D39-FABF-66ED-C9DE-1A6ABDCC7FA8}"/>
                  </a:ext>
                </a:extLst>
              </p:cNvPr>
              <p:cNvSpPr txBox="1"/>
              <p:nvPr/>
            </p:nvSpPr>
            <p:spPr>
              <a:xfrm>
                <a:off x="6120510" y="4692830"/>
                <a:ext cx="7371713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9697D39-FABF-66ED-C9DE-1A6ABDCC7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510" y="4692830"/>
                <a:ext cx="7371713" cy="502412"/>
              </a:xfrm>
              <a:prstGeom prst="rect">
                <a:avLst/>
              </a:prstGeom>
              <a:blipFill>
                <a:blip r:embed="rId4"/>
                <a:stretch>
                  <a:fillRect l="-1572" t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86FD4A4-7884-F7CB-B198-864326C7CE34}"/>
                  </a:ext>
                </a:extLst>
              </p:cNvPr>
              <p:cNvSpPr txBox="1"/>
              <p:nvPr/>
            </p:nvSpPr>
            <p:spPr>
              <a:xfrm>
                <a:off x="9508947" y="5441954"/>
                <a:ext cx="2574844" cy="223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86FD4A4-7884-F7CB-B198-864326C7C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947" y="5441954"/>
                <a:ext cx="2574844" cy="223286"/>
              </a:xfrm>
              <a:prstGeom prst="rect">
                <a:avLst/>
              </a:prstGeom>
              <a:blipFill>
                <a:blip r:embed="rId5"/>
                <a:stretch>
                  <a:fillRect l="-4502" t="-13889" b="-69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C2CB5D2-5050-EDFC-51CC-B9322628D7E9}"/>
                  </a:ext>
                </a:extLst>
              </p:cNvPr>
              <p:cNvSpPr txBox="1"/>
              <p:nvPr/>
            </p:nvSpPr>
            <p:spPr>
              <a:xfrm>
                <a:off x="9516220" y="5806787"/>
                <a:ext cx="2443709" cy="169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C2CB5D2-5050-EDFC-51CC-B9322628D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220" y="5806787"/>
                <a:ext cx="2443709" cy="169315"/>
              </a:xfrm>
              <a:prstGeom prst="rect">
                <a:avLst/>
              </a:prstGeom>
              <a:blipFill>
                <a:blip r:embed="rId6"/>
                <a:stretch>
                  <a:fillRect l="-4738" t="-48148" b="-15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14014F4-FD1E-726F-1CBC-552B243EFB2C}"/>
                  </a:ext>
                </a:extLst>
              </p:cNvPr>
              <p:cNvSpPr txBox="1"/>
              <p:nvPr/>
            </p:nvSpPr>
            <p:spPr>
              <a:xfrm>
                <a:off x="9516220" y="6142359"/>
                <a:ext cx="2821055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0.385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14014F4-FD1E-726F-1CBC-552B243EF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220" y="6142359"/>
                <a:ext cx="2821055" cy="502412"/>
              </a:xfrm>
              <a:prstGeom prst="rect">
                <a:avLst/>
              </a:prstGeom>
              <a:blipFill>
                <a:blip r:embed="rId7"/>
                <a:stretch>
                  <a:fillRect l="-4104" t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7C429C1D-7E56-913E-8FC3-278A185404D9}"/>
              </a:ext>
            </a:extLst>
          </p:cNvPr>
          <p:cNvSpPr txBox="1"/>
          <p:nvPr/>
        </p:nvSpPr>
        <p:spPr>
          <a:xfrm>
            <a:off x="5819063" y="3489672"/>
            <a:ext cx="692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fluid/laminar field governing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8730072-2252-B0C2-35E3-7C9FD54D372C}"/>
                  </a:ext>
                </a:extLst>
              </p:cNvPr>
              <p:cNvSpPr txBox="1"/>
              <p:nvPr/>
            </p:nvSpPr>
            <p:spPr>
              <a:xfrm>
                <a:off x="6120510" y="3816088"/>
                <a:ext cx="4813485" cy="341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8730072-2252-B0C2-35E3-7C9FD54D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510" y="3816088"/>
                <a:ext cx="4813485" cy="341264"/>
              </a:xfrm>
              <a:prstGeom prst="rect">
                <a:avLst/>
              </a:prstGeom>
              <a:blipFill>
                <a:blip r:embed="rId8"/>
                <a:stretch>
                  <a:fillRect l="-2405" t="-3571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1F62122-C379-907F-65BA-14089BC27955}"/>
                  </a:ext>
                </a:extLst>
              </p:cNvPr>
              <p:cNvSpPr txBox="1"/>
              <p:nvPr/>
            </p:nvSpPr>
            <p:spPr>
              <a:xfrm>
                <a:off x="6095997" y="2609503"/>
                <a:ext cx="7371713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1F62122-C379-907F-65BA-14089BC27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7" y="2609503"/>
                <a:ext cx="7371713" cy="502412"/>
              </a:xfrm>
              <a:prstGeom prst="rect">
                <a:avLst/>
              </a:prstGeom>
              <a:blipFill>
                <a:blip r:embed="rId9"/>
                <a:stretch>
                  <a:fillRect l="-1572" t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1F2BC97-2607-6C00-0B49-CC28FC84175F}"/>
                  </a:ext>
                </a:extLst>
              </p:cNvPr>
              <p:cNvSpPr txBox="1"/>
              <p:nvPr/>
            </p:nvSpPr>
            <p:spPr>
              <a:xfrm>
                <a:off x="6096004" y="2742662"/>
                <a:ext cx="7371713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(0.6+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0.387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(1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+(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0.559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1F2BC97-2607-6C00-0B49-CC28FC841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4" y="2742662"/>
                <a:ext cx="7371713" cy="502412"/>
              </a:xfrm>
              <a:prstGeom prst="rect">
                <a:avLst/>
              </a:prstGeom>
              <a:blipFill>
                <a:blip r:embed="rId10"/>
                <a:stretch>
                  <a:fillRect b="-6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6FC24B63-73E9-143C-652A-7180B337ACB3}"/>
              </a:ext>
            </a:extLst>
          </p:cNvPr>
          <p:cNvSpPr txBox="1"/>
          <p:nvPr/>
        </p:nvSpPr>
        <p:spPr>
          <a:xfrm>
            <a:off x="5850815" y="4958117"/>
            <a:ext cx="692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electric current field governing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BEBC20-1FFD-CD2E-5233-62DB658DACFB}"/>
                  </a:ext>
                </a:extLst>
              </p:cNvPr>
              <p:cNvSpPr txBox="1"/>
              <p:nvPr/>
            </p:nvSpPr>
            <p:spPr>
              <a:xfrm>
                <a:off x="6146984" y="5442186"/>
                <a:ext cx="2709938" cy="341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BEBC20-1FFD-CD2E-5233-62DB658DA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984" y="5442186"/>
                <a:ext cx="2709938" cy="341264"/>
              </a:xfrm>
              <a:prstGeom prst="rect">
                <a:avLst/>
              </a:prstGeom>
              <a:blipFill>
                <a:blip r:embed="rId11"/>
                <a:stretch>
                  <a:fillRect l="-4270" t="-7143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9A645B2-982B-74A8-FF7D-F7C65F79BEAE}"/>
                  </a:ext>
                </a:extLst>
              </p:cNvPr>
              <p:cNvSpPr txBox="1"/>
              <p:nvPr/>
            </p:nvSpPr>
            <p:spPr>
              <a:xfrm>
                <a:off x="6146982" y="5746836"/>
                <a:ext cx="3494823" cy="341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9A645B2-982B-74A8-FF7D-F7C65F79B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982" y="5746836"/>
                <a:ext cx="3494823" cy="341264"/>
              </a:xfrm>
              <a:prstGeom prst="rect">
                <a:avLst/>
              </a:prstGeom>
              <a:blipFill>
                <a:blip r:embed="rId12"/>
                <a:stretch>
                  <a:fillRect l="-3310" t="-1786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114DBB4-8EF3-24F5-F657-B3180AD1A649}"/>
                  </a:ext>
                </a:extLst>
              </p:cNvPr>
              <p:cNvSpPr txBox="1"/>
              <p:nvPr/>
            </p:nvSpPr>
            <p:spPr>
              <a:xfrm>
                <a:off x="6146984" y="6181427"/>
                <a:ext cx="2821055" cy="50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28600" indent="-228600"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  <a:buFont typeface="Lucida Grande"/>
                  <a:buChar char="►"/>
                </a:pP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</a:t>
                </a: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114DBB4-8EF3-24F5-F657-B3180AD1A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984" y="6181427"/>
                <a:ext cx="2821055" cy="502412"/>
              </a:xfrm>
              <a:prstGeom prst="rect">
                <a:avLst/>
              </a:prstGeom>
              <a:blipFill>
                <a:blip r:embed="rId13"/>
                <a:stretch>
                  <a:fillRect l="-4104" t="-15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1" name="Graphic 51">
            <a:extLst>
              <a:ext uri="{FF2B5EF4-FFF2-40B4-BE49-F238E27FC236}">
                <a16:creationId xmlns:a16="http://schemas.microsoft.com/office/drawing/2014/main" id="{A23B1542-9FA8-F08E-166A-6C09C536AC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356" r="6845"/>
          <a:stretch/>
        </p:blipFill>
        <p:spPr bwMode="auto">
          <a:xfrm>
            <a:off x="248814" y="2609503"/>
            <a:ext cx="2428875" cy="2159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" name="Graphic 52">
            <a:extLst>
              <a:ext uri="{FF2B5EF4-FFF2-40B4-BE49-F238E27FC236}">
                <a16:creationId xmlns:a16="http://schemas.microsoft.com/office/drawing/2014/main" id="{78852AF4-3D9D-7D8A-1CD5-3736A91B473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4539" r="7043"/>
          <a:stretch/>
        </p:blipFill>
        <p:spPr bwMode="auto">
          <a:xfrm>
            <a:off x="2999013" y="2624086"/>
            <a:ext cx="2498725" cy="2159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A26E1585-30E3-3BC6-919E-D3CA857233AE}"/>
              </a:ext>
            </a:extLst>
          </p:cNvPr>
          <p:cNvSpPr txBox="1"/>
          <p:nvPr/>
        </p:nvSpPr>
        <p:spPr>
          <a:xfrm>
            <a:off x="1305599" y="4735320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06D2C8-0E1D-CF94-A2BA-B460B089D5CE}"/>
              </a:ext>
            </a:extLst>
          </p:cNvPr>
          <p:cNvSpPr txBox="1"/>
          <p:nvPr/>
        </p:nvSpPr>
        <p:spPr>
          <a:xfrm>
            <a:off x="4126007" y="4734886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99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536C1A0-BADF-B664-37B5-98D13129A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85" t="2104" b="1895"/>
          <a:stretch/>
        </p:blipFill>
        <p:spPr>
          <a:xfrm>
            <a:off x="5858993" y="4487459"/>
            <a:ext cx="2976437" cy="179208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1B9FD74-28D2-F93D-F875-7942BB49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3" y="4168304"/>
            <a:ext cx="2432531" cy="194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55EC7AD-1310-0368-FDAE-2B92AA01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" y="2792094"/>
            <a:ext cx="2417161" cy="135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037F9E-71AE-33EE-B9C1-098A30E9816F}"/>
              </a:ext>
            </a:extLst>
          </p:cNvPr>
          <p:cNvSpPr txBox="1">
            <a:spLocks/>
          </p:cNvSpPr>
          <p:nvPr/>
        </p:nvSpPr>
        <p:spPr>
          <a:xfrm>
            <a:off x="342900" y="219456"/>
            <a:ext cx="10287000" cy="481991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rgbClr val="0067B9"/>
                </a:gs>
                <a:gs pos="100000">
                  <a:srgbClr val="41B6E6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spc="-1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Simulation model Design and Accuracy Verification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D8A8E-3901-EE1E-33F3-B6EF8AD409D5}"/>
              </a:ext>
            </a:extLst>
          </p:cNvPr>
          <p:cNvSpPr txBox="1"/>
          <p:nvPr/>
        </p:nvSpPr>
        <p:spPr>
          <a:xfrm>
            <a:off x="2154476" y="2676959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8E216-6A35-60D7-E064-88EF968BD7A5}"/>
              </a:ext>
            </a:extLst>
          </p:cNvPr>
          <p:cNvSpPr txBox="1"/>
          <p:nvPr/>
        </p:nvSpPr>
        <p:spPr>
          <a:xfrm>
            <a:off x="703597" y="6156110"/>
            <a:ext cx="22273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Mode Design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300A6-03CC-8773-FE09-45FA73A195EB}"/>
              </a:ext>
            </a:extLst>
          </p:cNvPr>
          <p:cNvSpPr txBox="1"/>
          <p:nvPr/>
        </p:nvSpPr>
        <p:spPr>
          <a:xfrm>
            <a:off x="8496794" y="5305848"/>
            <a:ext cx="850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ig.8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picture containing home appliance, wall, design, appliance&#10;&#10;Description automatically generated">
            <a:extLst>
              <a:ext uri="{FF2B5EF4-FFF2-40B4-BE49-F238E27FC236}">
                <a16:creationId xmlns:a16="http://schemas.microsoft.com/office/drawing/2014/main" id="{5D8D9A34-7A15-38C3-7A18-3CA44B3E7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85" y="801641"/>
            <a:ext cx="2496648" cy="1872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69ABE-28F9-EC18-4108-7D2D28EAC708}"/>
              </a:ext>
            </a:extLst>
          </p:cNvPr>
          <p:cNvSpPr txBox="1"/>
          <p:nvPr/>
        </p:nvSpPr>
        <p:spPr>
          <a:xfrm>
            <a:off x="2128214" y="3995896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BD5-C57E-05B0-5E1C-8BE9F6B33354}"/>
              </a:ext>
            </a:extLst>
          </p:cNvPr>
          <p:cNvSpPr txBox="1"/>
          <p:nvPr/>
        </p:nvSpPr>
        <p:spPr>
          <a:xfrm>
            <a:off x="2128213" y="5353776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ig.3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351FCD-332E-A55B-E8BE-651D4CFFAA76}"/>
              </a:ext>
            </a:extLst>
          </p:cNvPr>
          <p:cNvCxnSpPr>
            <a:cxnSpLocks/>
          </p:cNvCxnSpPr>
          <p:nvPr/>
        </p:nvCxnSpPr>
        <p:spPr>
          <a:xfrm>
            <a:off x="2752846" y="707005"/>
            <a:ext cx="0" cy="5884885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5" name="Picture 14" descr="A blue square with a temperature scale&#10;&#10;Description automatically generated with medium confidence">
            <a:extLst>
              <a:ext uri="{FF2B5EF4-FFF2-40B4-BE49-F238E27FC236}">
                <a16:creationId xmlns:a16="http://schemas.microsoft.com/office/drawing/2014/main" id="{7609BE33-C48D-FCE3-BBB9-A3E14AC5A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283" y="909231"/>
            <a:ext cx="2766874" cy="2075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337FC0-4630-BB82-AB6E-A0C435293CFD}"/>
              </a:ext>
            </a:extLst>
          </p:cNvPr>
          <p:cNvCxnSpPr>
            <a:cxnSpLocks/>
          </p:cNvCxnSpPr>
          <p:nvPr/>
        </p:nvCxnSpPr>
        <p:spPr>
          <a:xfrm>
            <a:off x="5811823" y="728133"/>
            <a:ext cx="0" cy="5884885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0B9C8B-16BE-5569-5B2A-C431DE57E007}"/>
              </a:ext>
            </a:extLst>
          </p:cNvPr>
          <p:cNvSpPr txBox="1"/>
          <p:nvPr/>
        </p:nvSpPr>
        <p:spPr>
          <a:xfrm>
            <a:off x="2486163" y="3052685"/>
            <a:ext cx="3719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4 Continuous mode (1mA)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A diagram of a temperature&#10;&#10;Description automatically generated">
            <a:extLst>
              <a:ext uri="{FF2B5EF4-FFF2-40B4-BE49-F238E27FC236}">
                <a16:creationId xmlns:a16="http://schemas.microsoft.com/office/drawing/2014/main" id="{69589387-74C5-465E-3C9C-2A0A2093F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283" y="3469496"/>
            <a:ext cx="2766874" cy="2075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8BAA22-AA20-E34B-0B28-9991BE5D5633}"/>
              </a:ext>
            </a:extLst>
          </p:cNvPr>
          <p:cNvSpPr txBox="1"/>
          <p:nvPr/>
        </p:nvSpPr>
        <p:spPr>
          <a:xfrm>
            <a:off x="2421629" y="5676641"/>
            <a:ext cx="3735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5  Discontinuous mode (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current=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1mA)  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sampling period=20.6s</a:t>
            </a:r>
            <a:endParaRPr lang="en-US" sz="14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Current source turn-on duration=600ms</a:t>
            </a:r>
            <a:endParaRPr lang="en-US" sz="14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Current source 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turn-off 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duration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= 20s 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5BB55-A1CE-7F66-19B7-61E38EF817D3}"/>
              </a:ext>
            </a:extLst>
          </p:cNvPr>
          <p:cNvSpPr txBox="1"/>
          <p:nvPr/>
        </p:nvSpPr>
        <p:spPr>
          <a:xfrm>
            <a:off x="8428427" y="1542663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6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6F8419-E572-18F2-5668-056CA40F635C}"/>
              </a:ext>
            </a:extLst>
          </p:cNvPr>
          <p:cNvCxnSpPr>
            <a:cxnSpLocks/>
          </p:cNvCxnSpPr>
          <p:nvPr/>
        </p:nvCxnSpPr>
        <p:spPr>
          <a:xfrm>
            <a:off x="9203838" y="721353"/>
            <a:ext cx="0" cy="5884885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709E7E-3E6E-0FC9-AA74-C5A9321C5257}"/>
              </a:ext>
            </a:extLst>
          </p:cNvPr>
          <p:cNvSpPr txBox="1"/>
          <p:nvPr/>
        </p:nvSpPr>
        <p:spPr>
          <a:xfrm>
            <a:off x="5756157" y="6298461"/>
            <a:ext cx="3550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Continuous mode 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test/simulation comparison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FF21E6A-645B-B850-4324-C45A98C272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127" t="1852" r="8180" b="3292"/>
          <a:stretch/>
        </p:blipFill>
        <p:spPr>
          <a:xfrm>
            <a:off x="5940449" y="765590"/>
            <a:ext cx="2584889" cy="183131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95E28CE-FABE-2FBE-DACC-C1BFAA6055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6378" t="1975" r="4626" b="3292"/>
          <a:stretch/>
        </p:blipFill>
        <p:spPr>
          <a:xfrm>
            <a:off x="5914120" y="2590488"/>
            <a:ext cx="2739050" cy="17979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285045-4877-256B-F723-F65688B5C15B}"/>
              </a:ext>
            </a:extLst>
          </p:cNvPr>
          <p:cNvSpPr txBox="1"/>
          <p:nvPr/>
        </p:nvSpPr>
        <p:spPr>
          <a:xfrm>
            <a:off x="8477915" y="3412542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7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721CBF-BDD2-A2B2-21A0-D2FC11BB69DA}"/>
              </a:ext>
            </a:extLst>
          </p:cNvPr>
          <p:cNvSpPr txBox="1"/>
          <p:nvPr/>
        </p:nvSpPr>
        <p:spPr>
          <a:xfrm>
            <a:off x="10392681" y="2443020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9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5587DF-FC4E-3367-E8FA-5A2029DCE279}"/>
              </a:ext>
            </a:extLst>
          </p:cNvPr>
          <p:cNvSpPr txBox="1"/>
          <p:nvPr/>
        </p:nvSpPr>
        <p:spPr>
          <a:xfrm>
            <a:off x="10392680" y="4454751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10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8C8C7-8FC4-D6DD-373C-3841EB568913}"/>
              </a:ext>
            </a:extLst>
          </p:cNvPr>
          <p:cNvSpPr txBox="1"/>
          <p:nvPr/>
        </p:nvSpPr>
        <p:spPr>
          <a:xfrm>
            <a:off x="10478297" y="6364599"/>
            <a:ext cx="9113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6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11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96BBEDC-964F-A628-BBBE-17E0407EEAE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458" r="3086" b="3292"/>
          <a:stretch/>
        </p:blipFill>
        <p:spPr>
          <a:xfrm>
            <a:off x="9279175" y="2702749"/>
            <a:ext cx="2901180" cy="1809172"/>
          </a:xfrm>
          <a:prstGeom prst="rect">
            <a:avLst/>
          </a:prstGeom>
        </p:spPr>
      </p:pic>
      <p:pic>
        <p:nvPicPr>
          <p:cNvPr id="30" name="Picture 29" descr="A graph with a blue line&#10;&#10;Description automatically generated">
            <a:extLst>
              <a:ext uri="{FF2B5EF4-FFF2-40B4-BE49-F238E27FC236}">
                <a16:creationId xmlns:a16="http://schemas.microsoft.com/office/drawing/2014/main" id="{FE2DF4C8-CDD9-E17F-51F1-A86DA7083C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8813" y="4753364"/>
            <a:ext cx="2921000" cy="1708150"/>
          </a:xfrm>
          <a:prstGeom prst="rect">
            <a:avLst/>
          </a:prstGeom>
        </p:spPr>
      </p:pic>
      <p:pic>
        <p:nvPicPr>
          <p:cNvPr id="31" name="Picture 3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3CD161-FE96-101F-3477-A87BFAF3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53869" y="769233"/>
            <a:ext cx="2715880" cy="17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3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D22BD2-910D-1293-A175-FCE2B22DE832}"/>
              </a:ext>
            </a:extLst>
          </p:cNvPr>
          <p:cNvSpPr txBox="1">
            <a:spLocks/>
          </p:cNvSpPr>
          <p:nvPr/>
        </p:nvSpPr>
        <p:spPr>
          <a:xfrm>
            <a:off x="342900" y="219456"/>
            <a:ext cx="10287000" cy="481991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rgbClr val="0067B9"/>
                </a:gs>
                <a:gs pos="100000">
                  <a:srgbClr val="41B6E6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spc="-1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200" cap="none" spc="-100" normalizeH="0" baseline="0" noProof="0">
                <a:ln>
                  <a:noFill/>
                </a:ln>
                <a:solidFill>
                  <a:srgbClr val="0067B9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Final test results using  the compensation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BC015-6721-C9D1-565D-A7A551FC3012}"/>
              </a:ext>
            </a:extLst>
          </p:cNvPr>
          <p:cNvSpPr txBox="1"/>
          <p:nvPr/>
        </p:nvSpPr>
        <p:spPr>
          <a:xfrm>
            <a:off x="0" y="665092"/>
            <a:ext cx="9457292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Six measurement mode with self-heating prediction curve</a:t>
            </a:r>
            <a:endParaRPr lang="en-US" b="1" u="sng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110D77-ABE9-F1CC-1426-7C3D5335D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88" t="1481" r="3599" b="3292"/>
          <a:stretch/>
        </p:blipFill>
        <p:spPr>
          <a:xfrm>
            <a:off x="279917" y="1135433"/>
            <a:ext cx="3470988" cy="2450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6DB77-5DEF-F9DB-B18D-F8105D8E618B}"/>
              </a:ext>
            </a:extLst>
          </p:cNvPr>
          <p:cNvSpPr txBox="1"/>
          <p:nvPr/>
        </p:nvSpPr>
        <p:spPr>
          <a:xfrm>
            <a:off x="1668718" y="3599871"/>
            <a:ext cx="9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5C53F-4772-85A3-7303-627C66367832}"/>
              </a:ext>
            </a:extLst>
          </p:cNvPr>
          <p:cNvSpPr txBox="1"/>
          <p:nvPr/>
        </p:nvSpPr>
        <p:spPr>
          <a:xfrm>
            <a:off x="4174208" y="3628961"/>
            <a:ext cx="47447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 Measured results of 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different 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current duty cycles</a:t>
            </a:r>
          </a:p>
          <a:p>
            <a:pPr>
              <a:defRPr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53709D6A-90A3-E551-0532-64333FDCD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750" y="1199279"/>
            <a:ext cx="1970850" cy="1182509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0B0A7A3-687C-17E8-905E-34CD6A401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90" y="1199279"/>
            <a:ext cx="1970849" cy="1182509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9F5EDAE1-E7A5-A0CF-627D-2AEF56559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750" y="2414120"/>
            <a:ext cx="1970850" cy="118251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4D5BD318-6263-B0CC-C91C-69874FF03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390" y="2408229"/>
            <a:ext cx="1990484" cy="119429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3BEAAA-F683-BF34-0FE6-B118E781FC41}"/>
              </a:ext>
            </a:extLst>
          </p:cNvPr>
          <p:cNvSpPr/>
          <p:nvPr/>
        </p:nvSpPr>
        <p:spPr>
          <a:xfrm rot="10800000">
            <a:off x="3562878" y="2322551"/>
            <a:ext cx="473845" cy="223118"/>
          </a:xfrm>
          <a:prstGeom prst="rightArrow">
            <a:avLst/>
          </a:prstGeom>
          <a:solidFill>
            <a:srgbClr val="00B2A9"/>
          </a:solidFill>
          <a:ln w="9525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680A16-07F4-E3B7-0D87-C2DE0DA2A36A}"/>
              </a:ext>
            </a:extLst>
          </p:cNvPr>
          <p:cNvCxnSpPr>
            <a:cxnSpLocks/>
          </p:cNvCxnSpPr>
          <p:nvPr/>
        </p:nvCxnSpPr>
        <p:spPr>
          <a:xfrm flipV="1">
            <a:off x="8694330" y="702192"/>
            <a:ext cx="0" cy="3181378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E8E4EF-491F-44C6-C374-626BE8860CE5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0" y="3895200"/>
            <a:ext cx="8694330" cy="22496"/>
          </a:xfrm>
          <a:prstGeom prst="line">
            <a:avLst/>
          </a:prstGeom>
          <a:noFill/>
          <a:ln w="25400" cap="flat" cmpd="sng" algn="ctr">
            <a:solidFill>
              <a:srgbClr val="FED14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E75EA0C-2238-74EE-C529-304FD91CCB46}"/>
              </a:ext>
            </a:extLst>
          </p:cNvPr>
          <p:cNvSpPr/>
          <p:nvPr/>
        </p:nvSpPr>
        <p:spPr>
          <a:xfrm rot="5400000">
            <a:off x="3494051" y="3535088"/>
            <a:ext cx="473845" cy="223118"/>
          </a:xfrm>
          <a:prstGeom prst="rightArrow">
            <a:avLst/>
          </a:prstGeom>
          <a:solidFill>
            <a:srgbClr val="00B2A9"/>
          </a:solidFill>
          <a:ln w="9525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F25DC-A05D-21E8-AAA0-6365C58B9C91}"/>
              </a:ext>
            </a:extLst>
          </p:cNvPr>
          <p:cNvSpPr txBox="1"/>
          <p:nvPr/>
        </p:nvSpPr>
        <p:spPr>
          <a:xfrm>
            <a:off x="2319186" y="3863865"/>
            <a:ext cx="4456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</a:t>
            </a:r>
            <a:r>
              <a:rPr lang="en-US" altLang="zh-CN" sz="14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 </a:t>
            </a:r>
            <a:r>
              <a:rPr lang="en-US" sz="14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using</a:t>
            </a:r>
            <a:r>
              <a:rPr lang="en-US" altLang="zh-CN" sz="14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sz="14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 compensation algorithm.</a:t>
            </a:r>
          </a:p>
          <a:p>
            <a:pPr>
              <a:defRPr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1350D-4984-9CFF-6DB9-022461423D4A}"/>
              </a:ext>
            </a:extLst>
          </p:cNvPr>
          <p:cNvSpPr txBox="1"/>
          <p:nvPr/>
        </p:nvSpPr>
        <p:spPr>
          <a:xfrm>
            <a:off x="309012" y="6322044"/>
            <a:ext cx="4456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3 Discontinuous mode 1 result</a:t>
            </a:r>
          </a:p>
          <a:p>
            <a:pPr>
              <a:defRPr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9D5FC2-9FD6-A0AE-CC4A-12ECEA2CD8B8}"/>
              </a:ext>
            </a:extLst>
          </p:cNvPr>
          <p:cNvSpPr txBox="1"/>
          <p:nvPr/>
        </p:nvSpPr>
        <p:spPr>
          <a:xfrm>
            <a:off x="3530177" y="6335818"/>
            <a:ext cx="4456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4 Discontinuous mode 2 result</a:t>
            </a:r>
          </a:p>
          <a:p>
            <a:pPr>
              <a:defRPr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DA2B44-4CAB-9A0D-F804-E2A4F7852446}"/>
              </a:ext>
            </a:extLst>
          </p:cNvPr>
          <p:cNvSpPr txBox="1"/>
          <p:nvPr/>
        </p:nvSpPr>
        <p:spPr>
          <a:xfrm>
            <a:off x="6475888" y="6330541"/>
            <a:ext cx="4456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ig.5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Discontinuous mode 3 result</a:t>
            </a:r>
          </a:p>
          <a:p>
            <a:pPr>
              <a:defRPr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A0EA8-74F3-CC97-2026-AEE5605B6EBD}"/>
              </a:ext>
            </a:extLst>
          </p:cNvPr>
          <p:cNvSpPr txBox="1"/>
          <p:nvPr/>
        </p:nvSpPr>
        <p:spPr>
          <a:xfrm>
            <a:off x="9405669" y="6310077"/>
            <a:ext cx="4456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</a:t>
            </a:r>
            <a:r>
              <a:rPr lang="en-US" altLang="zh-CN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ig.</a:t>
            </a:r>
            <a:r>
              <a:rPr lang="en-US" sz="1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6 Discontinuous mode 4 result</a:t>
            </a:r>
          </a:p>
          <a:p>
            <a:pPr>
              <a:defRPr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D0D78-A3F7-CAD2-452F-21D3D353B432}"/>
              </a:ext>
            </a:extLst>
          </p:cNvPr>
          <p:cNvSpPr txBox="1"/>
          <p:nvPr/>
        </p:nvSpPr>
        <p:spPr>
          <a:xfrm>
            <a:off x="8694330" y="3548364"/>
            <a:ext cx="34976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 all 5 modes, the </a:t>
            </a:r>
            <a:r>
              <a:rPr lang="en-US" altLang="zh-CN" sz="14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maximum</a:t>
            </a:r>
            <a:r>
              <a:rPr lang="en-US" sz="14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error is less than 0.03</a:t>
            </a:r>
            <a:r>
              <a:rPr lang="zh-CN" altLang="en-US" sz="14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℃</a:t>
            </a:r>
            <a:endParaRPr lang="en-US" sz="1400" kern="1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defRPr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Graphic 43">
            <a:extLst>
              <a:ext uri="{FF2B5EF4-FFF2-40B4-BE49-F238E27FC236}">
                <a16:creationId xmlns:a16="http://schemas.microsoft.com/office/drawing/2014/main" id="{0A5E2A6B-8DE6-AB84-F3FC-8781D11167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619" t="1398" r="7204"/>
          <a:stretch/>
        </p:blipFill>
        <p:spPr bwMode="auto">
          <a:xfrm>
            <a:off x="279917" y="4242320"/>
            <a:ext cx="2643314" cy="2093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phic 48">
            <a:extLst>
              <a:ext uri="{FF2B5EF4-FFF2-40B4-BE49-F238E27FC236}">
                <a16:creationId xmlns:a16="http://schemas.microsoft.com/office/drawing/2014/main" id="{C19D87BE-62AF-B69D-6F9F-EE35BB2F7D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451" t="1482" r="7598"/>
          <a:stretch/>
        </p:blipFill>
        <p:spPr bwMode="auto">
          <a:xfrm>
            <a:off x="3238479" y="4231285"/>
            <a:ext cx="2636901" cy="211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phic 47">
            <a:extLst>
              <a:ext uri="{FF2B5EF4-FFF2-40B4-BE49-F238E27FC236}">
                <a16:creationId xmlns:a16="http://schemas.microsoft.com/office/drawing/2014/main" id="{9B7FB98A-E539-AFD6-2DBB-CB29FB4801F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945" t="2009" r="7385"/>
          <a:stretch/>
        </p:blipFill>
        <p:spPr bwMode="auto">
          <a:xfrm>
            <a:off x="6365133" y="4255164"/>
            <a:ext cx="2514752" cy="2075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phic 45">
            <a:extLst>
              <a:ext uri="{FF2B5EF4-FFF2-40B4-BE49-F238E27FC236}">
                <a16:creationId xmlns:a16="http://schemas.microsoft.com/office/drawing/2014/main" id="{D49B9F45-4C98-2024-DCE2-75A72BB3035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3629" t="1573" r="7371"/>
          <a:stretch/>
        </p:blipFill>
        <p:spPr bwMode="auto">
          <a:xfrm>
            <a:off x="9262023" y="4255844"/>
            <a:ext cx="2526736" cy="20499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phic 44">
            <a:extLst>
              <a:ext uri="{FF2B5EF4-FFF2-40B4-BE49-F238E27FC236}">
                <a16:creationId xmlns:a16="http://schemas.microsoft.com/office/drawing/2014/main" id="{CD52F21F-28EC-EC45-3A0A-D9684958B3E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5279" t="1699" r="7695"/>
          <a:stretch/>
        </p:blipFill>
        <p:spPr bwMode="auto">
          <a:xfrm>
            <a:off x="9206892" y="1062446"/>
            <a:ext cx="2692612" cy="21291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390135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741</Words>
  <Application>Microsoft Office PowerPoint</Application>
  <PresentationFormat>Widescreen</PresentationFormat>
  <Paragraphs>126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Lucida Grande</vt:lpstr>
      <vt:lpstr>Arial</vt:lpstr>
      <vt:lpstr>Barlow</vt:lpstr>
      <vt:lpstr>Calibri</vt:lpstr>
      <vt:lpstr>Cambria Math</vt:lpstr>
      <vt:lpstr>Neue Haas Grotesk Text Pro</vt:lpstr>
      <vt:lpstr>VanillaVTI</vt:lpstr>
      <vt:lpstr>Yangtian Yan (System Application Engineer)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Yangtian Yan</dc:creator>
  <cp:lastModifiedBy>Yangtian Yan</cp:lastModifiedBy>
  <cp:revision>1</cp:revision>
  <dcterms:created xsi:type="dcterms:W3CDTF">2025-08-29T07:04:27Z</dcterms:created>
  <dcterms:modified xsi:type="dcterms:W3CDTF">2025-08-29T07:24:31Z</dcterms:modified>
</cp:coreProperties>
</file>